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9" r:id="rId2"/>
    <p:sldId id="290" r:id="rId3"/>
    <p:sldId id="318" r:id="rId4"/>
    <p:sldId id="325" r:id="rId5"/>
    <p:sldId id="429" r:id="rId6"/>
    <p:sldId id="381" r:id="rId7"/>
    <p:sldId id="428" r:id="rId8"/>
    <p:sldId id="401" r:id="rId9"/>
    <p:sldId id="306" r:id="rId10"/>
    <p:sldId id="308" r:id="rId11"/>
    <p:sldId id="315" r:id="rId12"/>
    <p:sldId id="357" r:id="rId13"/>
    <p:sldId id="265"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71141" autoAdjust="0"/>
  </p:normalViewPr>
  <p:slideViewPr>
    <p:cSldViewPr snapToGrid="0">
      <p:cViewPr varScale="1">
        <p:scale>
          <a:sx n="48" d="100"/>
          <a:sy n="48" d="100"/>
        </p:scale>
        <p:origin x="1504" y="24"/>
      </p:cViewPr>
      <p:guideLst>
        <p:guide orient="horz" pos="219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基于方面情感分析的深度上下文和关系感知学习</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在本文中，我们提出了用于基于方面的情感分析的深度上下文关系感知网络（</a:t>
            </a:r>
            <a:r>
              <a:rPr lang="en-US" altLang="zh-CN" dirty="0"/>
              <a:t>DCRAN</a:t>
            </a:r>
            <a:r>
              <a:rPr lang="zh-CN" altLang="en-US" dirty="0"/>
              <a:t>）。</a:t>
            </a:r>
            <a:r>
              <a:rPr lang="en-US" altLang="zh-CN" dirty="0"/>
              <a:t>DCRAN</a:t>
            </a:r>
            <a:r>
              <a:rPr lang="zh-CN" altLang="en-US" dirty="0"/>
              <a:t>允许子任务之间以更有效的方式进行隐性互动，并为深度上下文和关系感知学习提供两种明确的自我监督策略。我们在三个广泛使用的基准上获得了新的最先进的结果。</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000"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000" dirty="0"/>
              <a:t>我们提出了用于</a:t>
            </a:r>
            <a:r>
              <a:rPr lang="en-US" altLang="zh-CN" sz="1000" dirty="0"/>
              <a:t>ABSA</a:t>
            </a:r>
            <a:r>
              <a:rPr lang="zh-CN" altLang="en-US" sz="1000" dirty="0"/>
              <a:t>的深度上下文化关系感知网络</a:t>
            </a:r>
            <a:r>
              <a:rPr lang="en-US" altLang="zh-CN" sz="1000" dirty="0"/>
              <a:t>(DCRAN)</a:t>
            </a:r>
            <a:r>
              <a:rPr lang="zh-CN" altLang="en-US" sz="1000" dirty="0"/>
              <a:t>。 </a:t>
            </a:r>
            <a:endParaRPr lang="en-US" altLang="zh-CN" sz="1000" dirty="0"/>
          </a:p>
          <a:p>
            <a:r>
              <a:rPr lang="en-US" altLang="zh-CN" sz="1000" dirty="0"/>
              <a:t>DCRAN</a:t>
            </a:r>
            <a:r>
              <a:rPr lang="zh-CN" altLang="en-US" sz="1000" dirty="0"/>
              <a:t>不仅隐式地允许</a:t>
            </a:r>
            <a:r>
              <a:rPr lang="en-US" altLang="zh-CN" sz="1000" dirty="0"/>
              <a:t>ABSA</a:t>
            </a:r>
            <a:r>
              <a:rPr lang="zh-CN" altLang="en-US" sz="1000" dirty="0"/>
              <a:t>子任务之间的交互关系，而且通过上下文信息明确地考虑它们之间的关系。 </a:t>
            </a:r>
            <a:endParaRPr lang="en-US" altLang="zh-CN" sz="1000" dirty="0"/>
          </a:p>
          <a:p>
            <a:r>
              <a:rPr lang="en-US" altLang="zh-CN" sz="1000" dirty="0"/>
              <a:t>(1)</a:t>
            </a:r>
            <a:r>
              <a:rPr lang="zh-CN" altLang="en-US" sz="1000" dirty="0"/>
              <a:t>我们设计了方面和观点传播解码器，使模型对整个上下文有一个全面的理解，从而更好地预测极性。 </a:t>
            </a:r>
            <a:endParaRPr lang="en-US" altLang="zh-CN" sz="1000" dirty="0"/>
          </a:p>
          <a:p>
            <a:r>
              <a:rPr lang="en-US" altLang="zh-CN" sz="1000" dirty="0"/>
              <a:t>(2)</a:t>
            </a:r>
            <a:r>
              <a:rPr lang="zh-CN" altLang="en-US" sz="1000" dirty="0"/>
              <a:t>我们提出了新的</a:t>
            </a:r>
            <a:r>
              <a:rPr lang="en-US" altLang="zh-CN" sz="1000" dirty="0"/>
              <a:t>ABSA</a:t>
            </a:r>
            <a:r>
              <a:rPr lang="zh-CN" altLang="en-US" sz="1000" dirty="0"/>
              <a:t>自监督策略，该策略在处理多个方面和考虑方面和观点术语的深度上下文化信息方面非常有效。 </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247090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latin typeface="Times New Roman Regular" panose="02020603050405020304" charset="0"/>
              <a:cs typeface="Times New Roman Regular" panose="02020603050405020304" charset="0"/>
              <a:sym typeface="+mn-ea"/>
            </a:endParaRPr>
          </a:p>
        </p:txBody>
      </p:sp>
    </p:spTree>
    <p:extLst>
      <p:ext uri="{BB962C8B-B14F-4D97-AF65-F5344CB8AC3E}">
        <p14:creationId xmlns:p14="http://schemas.microsoft.com/office/powerpoint/2010/main" val="146768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2021/10/24</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jpeg"/><Relationship Id="rId5" Type="http://schemas.openxmlformats.org/officeDocument/2006/relationships/image" Target="../media/image5.png"/><Relationship Id="rId10" Type="http://schemas.openxmlformats.org/officeDocument/2006/relationships/image" Target="../media/image11.jpe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227888"/>
            <a:chOff x="0" y="-53985"/>
            <a:chExt cx="12204000" cy="1227888"/>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3"/>
              <a:ext cx="2573866" cy="92202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      </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1791335" cy="337185"/>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11932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504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3644" y="1567856"/>
            <a:ext cx="11944160" cy="119888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Deep Context- and Relation-Aware Learning</a:t>
            </a:r>
          </a:p>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for Aspect-based Sentiment Analysis</a:t>
            </a:r>
          </a:p>
        </p:txBody>
      </p:sp>
      <p:pic>
        <p:nvPicPr>
          <p:cNvPr id="24" name="图片 23"/>
          <p:cNvPicPr>
            <a:picLocks noChangeAspect="1"/>
          </p:cNvPicPr>
          <p:nvPr/>
        </p:nvPicPr>
        <p:blipFill>
          <a:blip r:embed="rId8"/>
          <a:stretch>
            <a:fillRect/>
          </a:stretch>
        </p:blipFill>
        <p:spPr>
          <a:xfrm>
            <a:off x="10804254"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dirty="0"/>
          </a:p>
        </p:txBody>
      </p:sp>
      <p:sp>
        <p:nvSpPr>
          <p:cNvPr id="23" name="矩形 22"/>
          <p:cNvSpPr/>
          <p:nvPr/>
        </p:nvSpPr>
        <p:spPr>
          <a:xfrm>
            <a:off x="289560" y="5116959"/>
            <a:ext cx="11213465" cy="523220"/>
          </a:xfrm>
          <a:prstGeom prst="rect">
            <a:avLst/>
          </a:prstGeom>
        </p:spPr>
        <p:txBody>
          <a:bodyPr wrap="square">
            <a:spAutoFit/>
          </a:bodyPr>
          <a:lstStyle/>
          <a:p>
            <a:pPr algn="ctr"/>
            <a:r>
              <a:rPr lang="zh-CN" altLang="en-US" sz="28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ACL-2021)</a:t>
            </a:r>
          </a:p>
        </p:txBody>
      </p:sp>
      <p:sp>
        <p:nvSpPr>
          <p:cNvPr id="2" name="文本框 1"/>
          <p:cNvSpPr txBox="1"/>
          <p:nvPr/>
        </p:nvSpPr>
        <p:spPr>
          <a:xfrm>
            <a:off x="7768381" y="5358134"/>
            <a:ext cx="3502882"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Zicong</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Dou</a:t>
            </a:r>
          </a:p>
        </p:txBody>
      </p:sp>
      <p:pic>
        <p:nvPicPr>
          <p:cNvPr id="12" name="图片 11">
            <a:extLst>
              <a:ext uri="{FF2B5EF4-FFF2-40B4-BE49-F238E27FC236}">
                <a16:creationId xmlns:a16="http://schemas.microsoft.com/office/drawing/2014/main" id="{55451A6D-3465-4DBD-B10A-E87EFB4049FA}"/>
              </a:ext>
            </a:extLst>
          </p:cNvPr>
          <p:cNvPicPr>
            <a:picLocks noChangeAspect="1"/>
          </p:cNvPicPr>
          <p:nvPr/>
        </p:nvPicPr>
        <p:blipFill rotWithShape="1">
          <a:blip r:embed="rId9"/>
          <a:srcRect l="1777" r="3452"/>
          <a:stretch/>
        </p:blipFill>
        <p:spPr>
          <a:xfrm>
            <a:off x="1017399" y="2814816"/>
            <a:ext cx="10492174" cy="2083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23"/>
    </mc:Choice>
    <mc:Fallback xmlns="">
      <p:transition spd="slow" advTm="25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a:extLst>
              <a:ext uri="{FF2B5EF4-FFF2-40B4-BE49-F238E27FC236}">
                <a16:creationId xmlns:a16="http://schemas.microsoft.com/office/drawing/2014/main" id="{41F4FDD6-57D0-409F-8E22-1B88FBA37E7E}"/>
              </a:ext>
            </a:extLst>
          </p:cNvPr>
          <p:cNvPicPr>
            <a:picLocks noChangeAspect="1"/>
          </p:cNvPicPr>
          <p:nvPr/>
        </p:nvPicPr>
        <p:blipFill rotWithShape="1">
          <a:blip r:embed="rId3"/>
          <a:srcRect t="3168"/>
          <a:stretch/>
        </p:blipFill>
        <p:spPr>
          <a:xfrm>
            <a:off x="2435517" y="1425666"/>
            <a:ext cx="7320966" cy="51171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5" name="图片 4">
            <a:extLst>
              <a:ext uri="{FF2B5EF4-FFF2-40B4-BE49-F238E27FC236}">
                <a16:creationId xmlns:a16="http://schemas.microsoft.com/office/drawing/2014/main" id="{2B30B08D-B0CD-4546-8729-432963AFA68E}"/>
              </a:ext>
            </a:extLst>
          </p:cNvPr>
          <p:cNvPicPr>
            <a:picLocks noChangeAspect="1"/>
          </p:cNvPicPr>
          <p:nvPr/>
        </p:nvPicPr>
        <p:blipFill rotWithShape="1">
          <a:blip r:embed="rId3"/>
          <a:srcRect l="19342" t="31404" r="20845" b="37719"/>
          <a:stretch/>
        </p:blipFill>
        <p:spPr>
          <a:xfrm>
            <a:off x="142375" y="1914505"/>
            <a:ext cx="11907250" cy="34575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1257489"/>
            <a:ext cx="10515600" cy="588456"/>
          </a:xfrm>
        </p:spPr>
        <p:txBody>
          <a:bodyPr/>
          <a:lstStyle/>
          <a:p>
            <a:r>
              <a:rPr lang="en-US" altLang="zh-CN" sz="4400">
                <a:solidFill>
                  <a:schemeClr val="accent1">
                    <a:lumMod val="50000"/>
                  </a:schemeClr>
                </a:solidFill>
                <a:latin typeface="Times New Roman" panose="02020603050405020304" pitchFamily="18" charset="0"/>
                <a:ea typeface="楷体" panose="02010609060101010101" pitchFamily="49" charset="-122"/>
                <a:sym typeface="+mn-ea"/>
              </a:rPr>
              <a:t>Conclusion</a:t>
            </a:r>
            <a:br>
              <a:rPr lang="zh-CN" altLang="en-US" sz="4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sp>
        <p:nvSpPr>
          <p:cNvPr id="3" name="文本框 2"/>
          <p:cNvSpPr txBox="1"/>
          <p:nvPr/>
        </p:nvSpPr>
        <p:spPr>
          <a:xfrm>
            <a:off x="1113038" y="2179635"/>
            <a:ext cx="10515600" cy="2978508"/>
          </a:xfrm>
          <a:prstGeom prst="rect">
            <a:avLst/>
          </a:prstGeom>
          <a:noFill/>
        </p:spPr>
        <p:txBody>
          <a:bodyPr wrap="square" rtlCol="0" anchor="t">
            <a:spAutoFit/>
          </a:bodyPr>
          <a:lstStyle/>
          <a:p>
            <a:pPr>
              <a:lnSpc>
                <a:spcPts val="3800"/>
              </a:lnSpc>
            </a:pPr>
            <a:r>
              <a:rPr lang="en-US" altLang="zh-CN" dirty="0">
                <a:latin typeface="Times New Roman Regular" panose="02020603050405020304" charset="0"/>
                <a:cs typeface="Times New Roman Regular" panose="02020603050405020304" charset="0"/>
              </a:rPr>
              <a:t>       </a:t>
            </a:r>
            <a:r>
              <a:rPr lang="en-US" altLang="zh-CN" sz="2800" dirty="0">
                <a:latin typeface="Times New Roman" panose="02020603050405020304" pitchFamily="18" charset="0"/>
                <a:cs typeface="Times New Roman" panose="02020603050405020304" pitchFamily="18" charset="0"/>
              </a:rPr>
              <a:t>In this paper, we proposed the Deep Contextualized Relation-Aware Network (DCRAN) for aspect based sentiment analysis. DCRAN allows interaction between subtasks implicitly in a more effective manner and two explicit self-supervised strategies for deep context- and relation-aware learning. We obtained the new state-of-the-art results on three widely used benchmarks.</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eaLnBrk="1" hangingPunct="1">
              <a:buNone/>
            </a:pPr>
            <a:r>
              <a:rPr lang="en-US" altLang="zh-CN" sz="5400" kern="12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mn-ea"/>
              </a:rPr>
              <a:t>Thank you!</a:t>
            </a:r>
            <a:endParaRPr lang="zh-CN" altLang="en-US" sz="5400" kern="12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96481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2</a:t>
            </a:fld>
            <a:endParaRPr lang="zh-CN" altLang="en-US"/>
          </a:p>
        </p:txBody>
      </p:sp>
      <p:sp>
        <p:nvSpPr>
          <p:cNvPr id="21" name="文本框 21"/>
          <p:cNvSpPr txBox="1"/>
          <p:nvPr/>
        </p:nvSpPr>
        <p:spPr>
          <a:xfrm>
            <a:off x="5437487" y="1911996"/>
            <a:ext cx="3657600" cy="2617063"/>
          </a:xfrm>
          <a:prstGeom prst="rect">
            <a:avLst/>
          </a:prstGeom>
          <a:noFill/>
        </p:spPr>
        <p:txBody>
          <a:bodyPr wrap="square" rtlCol="0" anchor="ctr">
            <a:spAutoFit/>
          </a:bodyPr>
          <a:lstStyle/>
          <a:p>
            <a:pPr>
              <a:lnSpc>
                <a:spcPts val="5000"/>
              </a:lnSpc>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p>
          <a:p>
            <a:pPr>
              <a:lnSpc>
                <a:spcPts val="5000"/>
              </a:lnSpc>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p>
          <a:p>
            <a:pPr>
              <a:lnSpc>
                <a:spcPts val="5000"/>
              </a:lnSpc>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p>
          <a:p>
            <a:pPr>
              <a:lnSpc>
                <a:spcPts val="5000"/>
              </a:lnSpc>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a:extLst>
              <a:ext uri="{FF2B5EF4-FFF2-40B4-BE49-F238E27FC236}">
                <a16:creationId xmlns:a16="http://schemas.microsoft.com/office/drawing/2014/main" id="{CEB0C8AF-F17D-4D90-98B2-976C8F643A79}"/>
              </a:ext>
            </a:extLst>
          </p:cNvPr>
          <p:cNvPicPr>
            <a:picLocks noChangeAspect="1"/>
          </p:cNvPicPr>
          <p:nvPr/>
        </p:nvPicPr>
        <p:blipFill>
          <a:blip r:embed="rId9"/>
          <a:stretch>
            <a:fillRect/>
          </a:stretch>
        </p:blipFill>
        <p:spPr>
          <a:xfrm>
            <a:off x="877000" y="1743940"/>
            <a:ext cx="3554276" cy="5371042"/>
          </a:xfrm>
          <a:prstGeom prst="rect">
            <a:avLst/>
          </a:prstGeom>
        </p:spPr>
      </p:pic>
      <p:pic>
        <p:nvPicPr>
          <p:cNvPr id="22" name="图片 21">
            <a:extLst>
              <a:ext uri="{FF2B5EF4-FFF2-40B4-BE49-F238E27FC236}">
                <a16:creationId xmlns:a16="http://schemas.microsoft.com/office/drawing/2014/main" id="{371E9349-FA52-4B4C-96DB-969067C57E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767" y="5728026"/>
            <a:ext cx="828000" cy="828000"/>
          </a:xfrm>
          <a:prstGeom prst="rect">
            <a:avLst/>
          </a:prstGeom>
        </p:spPr>
      </p:pic>
      <p:pic>
        <p:nvPicPr>
          <p:cNvPr id="23" name="Picture 8" descr="æ¥çæºå¾å">
            <a:extLst>
              <a:ext uri="{FF2B5EF4-FFF2-40B4-BE49-F238E27FC236}">
                <a16:creationId xmlns:a16="http://schemas.microsoft.com/office/drawing/2014/main" id="{2AFF7BE2-7DB7-46C2-93E9-2AF423D53E2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8123" y="5743955"/>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æ¥çæºå¾å">
            <a:extLst>
              <a:ext uri="{FF2B5EF4-FFF2-40B4-BE49-F238E27FC236}">
                <a16:creationId xmlns:a16="http://schemas.microsoft.com/office/drawing/2014/main" id="{98E8F47F-9C43-4EC1-8565-ECB3C108CB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6515" y="5801485"/>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æ¥çæºå¾å">
            <a:extLst>
              <a:ext uri="{FF2B5EF4-FFF2-40B4-BE49-F238E27FC236}">
                <a16:creationId xmlns:a16="http://schemas.microsoft.com/office/drawing/2014/main" id="{2EA03FC4-0CAC-451D-8A7F-C32634EFDB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04779" y="5728026"/>
            <a:ext cx="836364" cy="82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631125" y="1253474"/>
            <a:ext cx="11150058" cy="3065070"/>
          </a:xfrm>
          <a:prstGeom prst="rect">
            <a:avLst/>
          </a:prstGeom>
          <a:noFill/>
        </p:spPr>
        <p:txBody>
          <a:bodyPr wrap="square" rtlCol="0" anchor="t">
            <a:spAutoFit/>
          </a:bodyPr>
          <a:lstStyle/>
          <a:p>
            <a:endParaRPr lang="zh-CN" altLang="en-US" sz="2000" dirty="0">
              <a:latin typeface="Times New Roman Regular" panose="02020603050405020304" charset="0"/>
              <a:cs typeface="Times New Roman Regular" panose="02020603050405020304" charset="0"/>
            </a:endParaRPr>
          </a:p>
          <a:p>
            <a:pPr>
              <a:lnSpc>
                <a:spcPts val="3500"/>
              </a:lnSpc>
            </a:pPr>
            <a:r>
              <a:rPr lang="en-US" sz="2800" dirty="0">
                <a:latin typeface="Times New Roman Regular" panose="02020603050405020304" charset="0"/>
                <a:cs typeface="Times New Roman Regular" panose="02020603050405020304" charset="0"/>
              </a:rPr>
              <a:t>     ABSA tends to predict polarities based on the literal meaning of aspect and opinion terms and mainly consider relations implicitly among subtasks at the word level. In addition, identifying multiple aspect–opinion pairs with their polarities is much more challenging. </a:t>
            </a:r>
          </a:p>
          <a:p>
            <a:pPr>
              <a:lnSpc>
                <a:spcPts val="3500"/>
              </a:lnSpc>
            </a:pPr>
            <a:r>
              <a:rPr lang="en-US" sz="2800" dirty="0">
                <a:latin typeface="Times New Roman Regular" panose="02020603050405020304" charset="0"/>
                <a:cs typeface="Times New Roman Regular" panose="02020603050405020304" charset="0"/>
              </a:rPr>
              <a:t>     To address the aforementioned issues, we propose Deep Contextualized Relation-Aware Network (DCRAN) for ABSA.</a:t>
            </a:r>
          </a:p>
        </p:txBody>
      </p:sp>
      <p:pic>
        <p:nvPicPr>
          <p:cNvPr id="5" name="图片 4">
            <a:extLst>
              <a:ext uri="{FF2B5EF4-FFF2-40B4-BE49-F238E27FC236}">
                <a16:creationId xmlns:a16="http://schemas.microsoft.com/office/drawing/2014/main" id="{EF2D033A-2B09-4E5B-B3B0-A3055453F944}"/>
              </a:ext>
            </a:extLst>
          </p:cNvPr>
          <p:cNvPicPr>
            <a:picLocks noChangeAspect="1"/>
          </p:cNvPicPr>
          <p:nvPr/>
        </p:nvPicPr>
        <p:blipFill>
          <a:blip r:embed="rId3"/>
          <a:stretch>
            <a:fillRect/>
          </a:stretch>
        </p:blipFill>
        <p:spPr>
          <a:xfrm>
            <a:off x="2389358" y="4318544"/>
            <a:ext cx="2699478" cy="24044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4766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sym typeface="+mn-ea"/>
              </a:rPr>
              <a:t>Introduction</a:t>
            </a:r>
            <a:endParaRPr lang="zh-CN" altLang="en-US" dirty="0"/>
          </a:p>
        </p:txBody>
      </p:sp>
      <p:pic>
        <p:nvPicPr>
          <p:cNvPr id="5" name="图片 4">
            <a:extLst>
              <a:ext uri="{FF2B5EF4-FFF2-40B4-BE49-F238E27FC236}">
                <a16:creationId xmlns:a16="http://schemas.microsoft.com/office/drawing/2014/main" id="{92CC885C-2D9C-4108-B75B-6F9BB3D04109}"/>
              </a:ext>
            </a:extLst>
          </p:cNvPr>
          <p:cNvPicPr>
            <a:picLocks noChangeAspect="1"/>
          </p:cNvPicPr>
          <p:nvPr/>
        </p:nvPicPr>
        <p:blipFill rotWithShape="1">
          <a:blip r:embed="rId3"/>
          <a:srcRect t="6691" b="4362"/>
          <a:stretch/>
        </p:blipFill>
        <p:spPr>
          <a:xfrm>
            <a:off x="1354129" y="1230614"/>
            <a:ext cx="9483740" cy="3953696"/>
          </a:xfrm>
          <a:prstGeom prst="rect">
            <a:avLst/>
          </a:prstGeom>
        </p:spPr>
      </p:pic>
      <p:pic>
        <p:nvPicPr>
          <p:cNvPr id="3" name="图片 2">
            <a:extLst>
              <a:ext uri="{FF2B5EF4-FFF2-40B4-BE49-F238E27FC236}">
                <a16:creationId xmlns:a16="http://schemas.microsoft.com/office/drawing/2014/main" id="{84E9553B-C304-4D10-94E8-D19818D66B11}"/>
              </a:ext>
            </a:extLst>
          </p:cNvPr>
          <p:cNvPicPr>
            <a:picLocks noChangeAspect="1"/>
          </p:cNvPicPr>
          <p:nvPr/>
        </p:nvPicPr>
        <p:blipFill rotWithShape="1">
          <a:blip r:embed="rId4"/>
          <a:srcRect t="6653" b="9917"/>
          <a:stretch/>
        </p:blipFill>
        <p:spPr>
          <a:xfrm>
            <a:off x="2753018" y="5119129"/>
            <a:ext cx="6447423" cy="16228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1027061" y="1253474"/>
            <a:ext cx="10515601" cy="5139869"/>
          </a:xfrm>
          <a:prstGeom prst="rect">
            <a:avLst/>
          </a:prstGeom>
          <a:noFill/>
        </p:spPr>
        <p:txBody>
          <a:bodyPr wrap="square" rtlCol="0" anchor="t">
            <a:spAutoFit/>
          </a:bodyPr>
          <a:lstStyle/>
          <a:p>
            <a:endParaRPr lang="zh-CN" altLang="en-US" sz="2000" dirty="0">
              <a:latin typeface="Times New Roman Regular" panose="02020603050405020304" charset="0"/>
              <a:cs typeface="Times New Roman Regular" panose="02020603050405020304" charset="0"/>
            </a:endParaRPr>
          </a:p>
          <a:p>
            <a:r>
              <a:rPr lang="en-US" sz="2800" dirty="0">
                <a:latin typeface="Times New Roman Regular" panose="02020603050405020304" charset="0"/>
                <a:cs typeface="Times New Roman Regular" panose="02020603050405020304" charset="0"/>
              </a:rPr>
              <a:t>DCRAN not only implicitly allows interactive relations among the subtasks of ABSA, but also explicitly considers their relations by using contextual information. </a:t>
            </a:r>
          </a:p>
          <a:p>
            <a:endParaRPr sz="2800" dirty="0">
              <a:latin typeface="Times New Roman Regular" panose="02020603050405020304" charset="0"/>
              <a:cs typeface="Times New Roman Regular" panose="02020603050405020304" charset="0"/>
            </a:endParaRPr>
          </a:p>
          <a:p>
            <a:r>
              <a:rPr lang="zh-CN" altLang="en-US" sz="2800" dirty="0">
                <a:latin typeface="Times New Roman Regular" panose="02020603050405020304" charset="0"/>
                <a:cs typeface="Times New Roman Regular" panose="02020603050405020304" charset="0"/>
              </a:rPr>
              <a:t>•  </a:t>
            </a:r>
            <a:r>
              <a:rPr lang="en-US" sz="2800" dirty="0">
                <a:latin typeface="Times New Roman Regular" panose="02020603050405020304" charset="0"/>
                <a:cs typeface="Times New Roman Regular" panose="02020603050405020304" charset="0"/>
              </a:rPr>
              <a:t>(1) We design aspect and opinion propagation decoder so that the model has a  comprehensive understanding of the whole context, and thus it results in better prediction of the polarity. </a:t>
            </a:r>
          </a:p>
          <a:p>
            <a:endParaRPr sz="2800" dirty="0">
              <a:latin typeface="Times New Roman Regular" panose="02020603050405020304" charset="0"/>
              <a:cs typeface="Times New Roman Regular" panose="02020603050405020304" charset="0"/>
            </a:endParaRPr>
          </a:p>
          <a:p>
            <a:r>
              <a:rPr lang="zh-CN" altLang="en-US" sz="2800" dirty="0">
                <a:latin typeface="Times New Roman Regular" panose="02020603050405020304" charset="0"/>
                <a:cs typeface="Times New Roman Regular" panose="02020603050405020304" charset="0"/>
              </a:rPr>
              <a:t>• </a:t>
            </a:r>
            <a:r>
              <a:rPr lang="en-US" altLang="zh-CN" sz="2800" dirty="0">
                <a:latin typeface="Times New Roman Regular" panose="02020603050405020304" charset="0"/>
                <a:cs typeface="Times New Roman Regular" panose="02020603050405020304" charset="0"/>
              </a:rPr>
              <a:t>(2) We propose novel self-supervised strategies for ABSA, which are highly effective in dealing with multiple aspects and considering deep contextualized information with the aspect and opinion terms. </a:t>
            </a:r>
            <a:endParaRPr sz="2800" dirty="0">
              <a:latin typeface="Times New Roman Regular" panose="02020603050405020304" charset="0"/>
              <a:cs typeface="Times New Roman Regular" panose="02020603050405020304" charset="0"/>
            </a:endParaRPr>
          </a:p>
        </p:txBody>
      </p:sp>
    </p:spTree>
    <p:extLst>
      <p:ext uri="{BB962C8B-B14F-4D97-AF65-F5344CB8AC3E}">
        <p14:creationId xmlns:p14="http://schemas.microsoft.com/office/powerpoint/2010/main" val="335516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395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3" name="文本框 2">
            <a:extLst>
              <a:ext uri="{FF2B5EF4-FFF2-40B4-BE49-F238E27FC236}">
                <a16:creationId xmlns:a16="http://schemas.microsoft.com/office/drawing/2014/main" id="{51EFFBAA-DAF2-4801-8B74-9AACD14F6122}"/>
              </a:ext>
            </a:extLst>
          </p:cNvPr>
          <p:cNvSpPr txBox="1"/>
          <p:nvPr/>
        </p:nvSpPr>
        <p:spPr>
          <a:xfrm>
            <a:off x="947152" y="1208381"/>
            <a:ext cx="8083296" cy="1850891"/>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 </a:t>
            </a:r>
            <a:r>
              <a:rPr lang="pl-PL" altLang="zh-CN" sz="2800" dirty="0">
                <a:latin typeface="Times New Roman" panose="02020603050405020304" pitchFamily="18" charset="0"/>
                <a:cs typeface="Times New Roman" panose="02020603050405020304" pitchFamily="18" charset="0"/>
              </a:rPr>
              <a:t>S = {w1, w2, ..., wn}</a:t>
            </a:r>
            <a:endParaRPr lang="en-US" altLang="zh-CN" sz="2800" dirty="0">
              <a:latin typeface="Times New Roman" panose="02020603050405020304" pitchFamily="18" charset="0"/>
              <a:cs typeface="Times New Roman" panose="02020603050405020304" pitchFamily="18" charset="0"/>
            </a:endParaRPr>
          </a:p>
          <a:p>
            <a:pPr>
              <a:lnSpc>
                <a:spcPts val="3500"/>
              </a:lnSpc>
            </a:pPr>
            <a:r>
              <a:rPr lang="es-ES" altLang="zh-CN" sz="2800" dirty="0">
                <a:latin typeface="Times New Roman" panose="02020603050405020304" pitchFamily="18" charset="0"/>
                <a:cs typeface="Times New Roman" panose="02020603050405020304" pitchFamily="18" charset="0"/>
              </a:rPr>
              <a:t>ATE</a:t>
            </a:r>
            <a:r>
              <a:rPr lang="es-ES" altLang="zh-CN" sz="2800" dirty="0"/>
              <a:t>:</a:t>
            </a:r>
          </a:p>
          <a:p>
            <a:pPr>
              <a:lnSpc>
                <a:spcPts val="3500"/>
              </a:lnSpc>
            </a:pPr>
            <a:r>
              <a:rPr lang="en-US" altLang="zh-CN" sz="2800" dirty="0">
                <a:latin typeface="Times New Roman" panose="02020603050405020304" pitchFamily="18" charset="0"/>
                <a:cs typeface="Times New Roman" panose="02020603050405020304" pitchFamily="18" charset="0"/>
              </a:rPr>
              <a:t>OTE</a:t>
            </a:r>
            <a:r>
              <a:rPr lang="en-US" altLang="zh-CN" sz="2800" dirty="0"/>
              <a:t>:</a:t>
            </a:r>
          </a:p>
          <a:p>
            <a:pPr>
              <a:lnSpc>
                <a:spcPts val="3500"/>
              </a:lnSpc>
            </a:pPr>
            <a:r>
              <a:rPr lang="en-US" altLang="zh-CN" sz="2800" dirty="0">
                <a:latin typeface="Times New Roman" panose="02020603050405020304" pitchFamily="18" charset="0"/>
                <a:cs typeface="Times New Roman" panose="02020603050405020304" pitchFamily="18" charset="0"/>
              </a:rPr>
              <a:t>ASC</a:t>
            </a:r>
            <a:r>
              <a:rPr lang="en-US" altLang="zh-CN" sz="2800" dirty="0"/>
              <a:t>:</a:t>
            </a:r>
            <a:endParaRPr lang="zh-CN" altLang="en-US" sz="2800" dirty="0"/>
          </a:p>
        </p:txBody>
      </p:sp>
      <p:pic>
        <p:nvPicPr>
          <p:cNvPr id="6" name="图片 5">
            <a:extLst>
              <a:ext uri="{FF2B5EF4-FFF2-40B4-BE49-F238E27FC236}">
                <a16:creationId xmlns:a16="http://schemas.microsoft.com/office/drawing/2014/main" id="{77FA5EAF-2171-4F03-B937-3E8A865E20D8}"/>
              </a:ext>
            </a:extLst>
          </p:cNvPr>
          <p:cNvPicPr>
            <a:picLocks noChangeAspect="1"/>
          </p:cNvPicPr>
          <p:nvPr/>
        </p:nvPicPr>
        <p:blipFill rotWithShape="1">
          <a:blip r:embed="rId3"/>
          <a:srcRect t="13389" b="7774"/>
          <a:stretch/>
        </p:blipFill>
        <p:spPr>
          <a:xfrm>
            <a:off x="1873771" y="1790323"/>
            <a:ext cx="2684693" cy="351126"/>
          </a:xfrm>
          <a:prstGeom prst="rect">
            <a:avLst/>
          </a:prstGeom>
        </p:spPr>
      </p:pic>
      <p:pic>
        <p:nvPicPr>
          <p:cNvPr id="7" name="图片 6">
            <a:extLst>
              <a:ext uri="{FF2B5EF4-FFF2-40B4-BE49-F238E27FC236}">
                <a16:creationId xmlns:a16="http://schemas.microsoft.com/office/drawing/2014/main" id="{B1179633-E6EA-4DAE-AB16-6A239FE54620}"/>
              </a:ext>
            </a:extLst>
          </p:cNvPr>
          <p:cNvPicPr>
            <a:picLocks noChangeAspect="1"/>
          </p:cNvPicPr>
          <p:nvPr/>
        </p:nvPicPr>
        <p:blipFill>
          <a:blip r:embed="rId4"/>
          <a:stretch>
            <a:fillRect/>
          </a:stretch>
        </p:blipFill>
        <p:spPr>
          <a:xfrm>
            <a:off x="4837848" y="1804444"/>
            <a:ext cx="1689861" cy="285164"/>
          </a:xfrm>
          <a:prstGeom prst="rect">
            <a:avLst/>
          </a:prstGeom>
        </p:spPr>
      </p:pic>
      <p:pic>
        <p:nvPicPr>
          <p:cNvPr id="8" name="图片 7">
            <a:extLst>
              <a:ext uri="{FF2B5EF4-FFF2-40B4-BE49-F238E27FC236}">
                <a16:creationId xmlns:a16="http://schemas.microsoft.com/office/drawing/2014/main" id="{2C1B0A47-9DCB-4581-B17F-DEC995E6989D}"/>
              </a:ext>
            </a:extLst>
          </p:cNvPr>
          <p:cNvPicPr>
            <a:picLocks noChangeAspect="1"/>
          </p:cNvPicPr>
          <p:nvPr/>
        </p:nvPicPr>
        <p:blipFill rotWithShape="1">
          <a:blip r:embed="rId5"/>
          <a:srcRect t="16382" r="1505"/>
          <a:stretch/>
        </p:blipFill>
        <p:spPr>
          <a:xfrm>
            <a:off x="1875901" y="2235590"/>
            <a:ext cx="2526876" cy="404964"/>
          </a:xfrm>
          <a:prstGeom prst="rect">
            <a:avLst/>
          </a:prstGeom>
        </p:spPr>
      </p:pic>
      <p:pic>
        <p:nvPicPr>
          <p:cNvPr id="9" name="图片 8">
            <a:extLst>
              <a:ext uri="{FF2B5EF4-FFF2-40B4-BE49-F238E27FC236}">
                <a16:creationId xmlns:a16="http://schemas.microsoft.com/office/drawing/2014/main" id="{D66C7CEA-ECE0-4122-A4C0-1FCF1A8375A6}"/>
              </a:ext>
            </a:extLst>
          </p:cNvPr>
          <p:cNvPicPr>
            <a:picLocks noChangeAspect="1"/>
          </p:cNvPicPr>
          <p:nvPr/>
        </p:nvPicPr>
        <p:blipFill>
          <a:blip r:embed="rId6"/>
          <a:stretch>
            <a:fillRect/>
          </a:stretch>
        </p:blipFill>
        <p:spPr>
          <a:xfrm>
            <a:off x="4858405" y="2235590"/>
            <a:ext cx="1648745" cy="383159"/>
          </a:xfrm>
          <a:prstGeom prst="rect">
            <a:avLst/>
          </a:prstGeom>
        </p:spPr>
      </p:pic>
      <p:pic>
        <p:nvPicPr>
          <p:cNvPr id="10" name="图片 9">
            <a:extLst>
              <a:ext uri="{FF2B5EF4-FFF2-40B4-BE49-F238E27FC236}">
                <a16:creationId xmlns:a16="http://schemas.microsoft.com/office/drawing/2014/main" id="{7B98073F-9282-410C-BB46-C1DEC5F343E2}"/>
              </a:ext>
            </a:extLst>
          </p:cNvPr>
          <p:cNvPicPr>
            <a:picLocks noChangeAspect="1"/>
          </p:cNvPicPr>
          <p:nvPr/>
        </p:nvPicPr>
        <p:blipFill rotWithShape="1">
          <a:blip r:embed="rId7"/>
          <a:srcRect t="7618"/>
          <a:stretch/>
        </p:blipFill>
        <p:spPr>
          <a:xfrm>
            <a:off x="1880774" y="2665919"/>
            <a:ext cx="2394337" cy="375610"/>
          </a:xfrm>
          <a:prstGeom prst="rect">
            <a:avLst/>
          </a:prstGeom>
        </p:spPr>
      </p:pic>
      <p:pic>
        <p:nvPicPr>
          <p:cNvPr id="11" name="图片 10">
            <a:extLst>
              <a:ext uri="{FF2B5EF4-FFF2-40B4-BE49-F238E27FC236}">
                <a16:creationId xmlns:a16="http://schemas.microsoft.com/office/drawing/2014/main" id="{901309D6-F09F-4352-B567-42D3D9FF3B4E}"/>
              </a:ext>
            </a:extLst>
          </p:cNvPr>
          <p:cNvPicPr>
            <a:picLocks noChangeAspect="1"/>
          </p:cNvPicPr>
          <p:nvPr/>
        </p:nvPicPr>
        <p:blipFill rotWithShape="1">
          <a:blip r:embed="rId8"/>
          <a:srcRect t="11325" b="-1"/>
          <a:stretch/>
        </p:blipFill>
        <p:spPr>
          <a:xfrm>
            <a:off x="4626864" y="2733816"/>
            <a:ext cx="3211424" cy="325456"/>
          </a:xfrm>
          <a:prstGeom prst="rect">
            <a:avLst/>
          </a:prstGeom>
        </p:spPr>
      </p:pic>
      <p:pic>
        <p:nvPicPr>
          <p:cNvPr id="12" name="图片 11">
            <a:extLst>
              <a:ext uri="{FF2B5EF4-FFF2-40B4-BE49-F238E27FC236}">
                <a16:creationId xmlns:a16="http://schemas.microsoft.com/office/drawing/2014/main" id="{D4E3B287-9DFF-44A0-98A3-7D6BFBF3FBDA}"/>
              </a:ext>
            </a:extLst>
          </p:cNvPr>
          <p:cNvPicPr>
            <a:picLocks noChangeAspect="1"/>
          </p:cNvPicPr>
          <p:nvPr/>
        </p:nvPicPr>
        <p:blipFill rotWithShape="1">
          <a:blip r:embed="rId9"/>
          <a:srcRect t="12865" r="818"/>
          <a:stretch/>
        </p:blipFill>
        <p:spPr>
          <a:xfrm>
            <a:off x="947152" y="3347191"/>
            <a:ext cx="4537929" cy="520460"/>
          </a:xfrm>
          <a:prstGeom prst="rect">
            <a:avLst/>
          </a:prstGeom>
        </p:spPr>
      </p:pic>
      <p:pic>
        <p:nvPicPr>
          <p:cNvPr id="13" name="图片 12">
            <a:extLst>
              <a:ext uri="{FF2B5EF4-FFF2-40B4-BE49-F238E27FC236}">
                <a16:creationId xmlns:a16="http://schemas.microsoft.com/office/drawing/2014/main" id="{21009649-7E78-427E-AE16-5E0F5AAB07AB}"/>
              </a:ext>
            </a:extLst>
          </p:cNvPr>
          <p:cNvPicPr>
            <a:picLocks noChangeAspect="1"/>
          </p:cNvPicPr>
          <p:nvPr/>
        </p:nvPicPr>
        <p:blipFill rotWithShape="1">
          <a:blip r:embed="rId10"/>
          <a:srcRect l="8837" t="32641" b="19371"/>
          <a:stretch/>
        </p:blipFill>
        <p:spPr>
          <a:xfrm>
            <a:off x="947152" y="3994882"/>
            <a:ext cx="1014608" cy="306131"/>
          </a:xfrm>
          <a:prstGeom prst="rect">
            <a:avLst/>
          </a:prstGeom>
        </p:spPr>
      </p:pic>
      <p:pic>
        <p:nvPicPr>
          <p:cNvPr id="14" name="图片 13">
            <a:extLst>
              <a:ext uri="{FF2B5EF4-FFF2-40B4-BE49-F238E27FC236}">
                <a16:creationId xmlns:a16="http://schemas.microsoft.com/office/drawing/2014/main" id="{B8570B8B-3BE4-4200-BE20-9042F046CC72}"/>
              </a:ext>
            </a:extLst>
          </p:cNvPr>
          <p:cNvPicPr>
            <a:picLocks noChangeAspect="1"/>
          </p:cNvPicPr>
          <p:nvPr/>
        </p:nvPicPr>
        <p:blipFill rotWithShape="1">
          <a:blip r:embed="rId11"/>
          <a:srcRect t="15792" r="1418" b="10453"/>
          <a:stretch/>
        </p:blipFill>
        <p:spPr>
          <a:xfrm>
            <a:off x="1787323" y="3917796"/>
            <a:ext cx="5463709" cy="383217"/>
          </a:xfrm>
          <a:prstGeom prst="rect">
            <a:avLst/>
          </a:prstGeom>
        </p:spPr>
      </p:pic>
      <p:pic>
        <p:nvPicPr>
          <p:cNvPr id="20" name="图片 19">
            <a:extLst>
              <a:ext uri="{FF2B5EF4-FFF2-40B4-BE49-F238E27FC236}">
                <a16:creationId xmlns:a16="http://schemas.microsoft.com/office/drawing/2014/main" id="{AEFA08AF-AC08-4763-B83C-9F649F4A6E31}"/>
              </a:ext>
            </a:extLst>
          </p:cNvPr>
          <p:cNvPicPr>
            <a:picLocks noChangeAspect="1"/>
          </p:cNvPicPr>
          <p:nvPr/>
        </p:nvPicPr>
        <p:blipFill>
          <a:blip r:embed="rId12"/>
          <a:stretch>
            <a:fillRect/>
          </a:stretch>
        </p:blipFill>
        <p:spPr>
          <a:xfrm>
            <a:off x="710747" y="4619989"/>
            <a:ext cx="6261135" cy="1219306"/>
          </a:xfrm>
          <a:prstGeom prst="rect">
            <a:avLst/>
          </a:prstGeom>
        </p:spPr>
      </p:pic>
      <p:pic>
        <p:nvPicPr>
          <p:cNvPr id="21" name="图片 20">
            <a:extLst>
              <a:ext uri="{FF2B5EF4-FFF2-40B4-BE49-F238E27FC236}">
                <a16:creationId xmlns:a16="http://schemas.microsoft.com/office/drawing/2014/main" id="{5B07B3C5-8C7B-41A2-9D5B-D05F32D8FE36}"/>
              </a:ext>
            </a:extLst>
          </p:cNvPr>
          <p:cNvPicPr>
            <a:picLocks noChangeAspect="1"/>
          </p:cNvPicPr>
          <p:nvPr/>
        </p:nvPicPr>
        <p:blipFill rotWithShape="1">
          <a:blip r:embed="rId13"/>
          <a:srcRect t="5461" r="4395"/>
          <a:stretch/>
        </p:blipFill>
        <p:spPr>
          <a:xfrm>
            <a:off x="6758939" y="4791439"/>
            <a:ext cx="1617805" cy="422413"/>
          </a:xfrm>
          <a:prstGeom prst="rect">
            <a:avLst/>
          </a:prstGeom>
        </p:spPr>
      </p:pic>
      <p:pic>
        <p:nvPicPr>
          <p:cNvPr id="22" name="图片 21">
            <a:extLst>
              <a:ext uri="{FF2B5EF4-FFF2-40B4-BE49-F238E27FC236}">
                <a16:creationId xmlns:a16="http://schemas.microsoft.com/office/drawing/2014/main" id="{62FCD0FD-CB69-4517-AA2E-69EA1EC2FAED}"/>
              </a:ext>
            </a:extLst>
          </p:cNvPr>
          <p:cNvPicPr>
            <a:picLocks noChangeAspect="1"/>
          </p:cNvPicPr>
          <p:nvPr/>
        </p:nvPicPr>
        <p:blipFill>
          <a:blip r:embed="rId14"/>
          <a:stretch>
            <a:fillRect/>
          </a:stretch>
        </p:blipFill>
        <p:spPr>
          <a:xfrm>
            <a:off x="6848703" y="5263057"/>
            <a:ext cx="1438275" cy="485775"/>
          </a:xfrm>
          <a:prstGeom prst="rect">
            <a:avLst/>
          </a:prstGeom>
        </p:spPr>
      </p:pic>
      <p:pic>
        <p:nvPicPr>
          <p:cNvPr id="23" name="图片 22">
            <a:extLst>
              <a:ext uri="{FF2B5EF4-FFF2-40B4-BE49-F238E27FC236}">
                <a16:creationId xmlns:a16="http://schemas.microsoft.com/office/drawing/2014/main" id="{DB162A82-C275-4331-9F03-DCABD67C1C7F}"/>
              </a:ext>
            </a:extLst>
          </p:cNvPr>
          <p:cNvPicPr>
            <a:picLocks noChangeAspect="1"/>
          </p:cNvPicPr>
          <p:nvPr/>
        </p:nvPicPr>
        <p:blipFill rotWithShape="1">
          <a:blip r:embed="rId15"/>
          <a:srcRect t="11571" b="11261"/>
          <a:stretch/>
        </p:blipFill>
        <p:spPr>
          <a:xfrm>
            <a:off x="838200" y="6076779"/>
            <a:ext cx="4168733" cy="351086"/>
          </a:xfrm>
          <a:prstGeom prst="rect">
            <a:avLst/>
          </a:prstGeom>
        </p:spPr>
      </p:pic>
      <p:pic>
        <p:nvPicPr>
          <p:cNvPr id="24" name="图片 23">
            <a:extLst>
              <a:ext uri="{FF2B5EF4-FFF2-40B4-BE49-F238E27FC236}">
                <a16:creationId xmlns:a16="http://schemas.microsoft.com/office/drawing/2014/main" id="{D3E2DD30-4AE8-4237-A92A-06C85BE2F2B1}"/>
              </a:ext>
            </a:extLst>
          </p:cNvPr>
          <p:cNvPicPr>
            <a:picLocks noChangeAspect="1"/>
          </p:cNvPicPr>
          <p:nvPr/>
        </p:nvPicPr>
        <p:blipFill>
          <a:blip r:embed="rId16"/>
          <a:stretch>
            <a:fillRect/>
          </a:stretch>
        </p:blipFill>
        <p:spPr>
          <a:xfrm>
            <a:off x="5682777" y="6011473"/>
            <a:ext cx="3866130" cy="4441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395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4" name="图片 3">
            <a:extLst>
              <a:ext uri="{FF2B5EF4-FFF2-40B4-BE49-F238E27FC236}">
                <a16:creationId xmlns:a16="http://schemas.microsoft.com/office/drawing/2014/main" id="{38E2B09D-C561-4FCE-BD22-E4917681594A}"/>
              </a:ext>
            </a:extLst>
          </p:cNvPr>
          <p:cNvPicPr>
            <a:picLocks noChangeAspect="1"/>
          </p:cNvPicPr>
          <p:nvPr/>
        </p:nvPicPr>
        <p:blipFill rotWithShape="1">
          <a:blip r:embed="rId3"/>
          <a:srcRect t="14239" b="16164"/>
          <a:stretch/>
        </p:blipFill>
        <p:spPr>
          <a:xfrm>
            <a:off x="5515931" y="2690876"/>
            <a:ext cx="5897758" cy="532970"/>
          </a:xfrm>
          <a:prstGeom prst="rect">
            <a:avLst/>
          </a:prstGeom>
        </p:spPr>
      </p:pic>
      <p:pic>
        <p:nvPicPr>
          <p:cNvPr id="5" name="图片 4">
            <a:extLst>
              <a:ext uri="{FF2B5EF4-FFF2-40B4-BE49-F238E27FC236}">
                <a16:creationId xmlns:a16="http://schemas.microsoft.com/office/drawing/2014/main" id="{1769D545-3674-46B1-A9A9-34089CE8A2C5}"/>
              </a:ext>
            </a:extLst>
          </p:cNvPr>
          <p:cNvPicPr>
            <a:picLocks noChangeAspect="1"/>
          </p:cNvPicPr>
          <p:nvPr/>
        </p:nvPicPr>
        <p:blipFill rotWithShape="1">
          <a:blip r:embed="rId4"/>
          <a:srcRect l="1754" t="14360" r="1483" b="11313"/>
          <a:stretch/>
        </p:blipFill>
        <p:spPr>
          <a:xfrm>
            <a:off x="5827654" y="3550331"/>
            <a:ext cx="5996598" cy="894241"/>
          </a:xfrm>
          <a:prstGeom prst="rect">
            <a:avLst/>
          </a:prstGeom>
        </p:spPr>
      </p:pic>
      <p:pic>
        <p:nvPicPr>
          <p:cNvPr id="20" name="图片 19">
            <a:extLst>
              <a:ext uri="{FF2B5EF4-FFF2-40B4-BE49-F238E27FC236}">
                <a16:creationId xmlns:a16="http://schemas.microsoft.com/office/drawing/2014/main" id="{9B480940-AA73-414A-9B33-C8D17C68C4A7}"/>
              </a:ext>
            </a:extLst>
          </p:cNvPr>
          <p:cNvPicPr>
            <a:picLocks noChangeAspect="1"/>
          </p:cNvPicPr>
          <p:nvPr/>
        </p:nvPicPr>
        <p:blipFill>
          <a:blip r:embed="rId5"/>
          <a:stretch>
            <a:fillRect/>
          </a:stretch>
        </p:blipFill>
        <p:spPr>
          <a:xfrm>
            <a:off x="5779654" y="5037542"/>
            <a:ext cx="3046299" cy="405480"/>
          </a:xfrm>
          <a:prstGeom prst="rect">
            <a:avLst/>
          </a:prstGeom>
        </p:spPr>
      </p:pic>
      <p:pic>
        <p:nvPicPr>
          <p:cNvPr id="21" name="图片 20">
            <a:extLst>
              <a:ext uri="{FF2B5EF4-FFF2-40B4-BE49-F238E27FC236}">
                <a16:creationId xmlns:a16="http://schemas.microsoft.com/office/drawing/2014/main" id="{7B1B086A-C06D-4FEB-8BC1-80658D973D22}"/>
              </a:ext>
            </a:extLst>
          </p:cNvPr>
          <p:cNvPicPr>
            <a:picLocks noChangeAspect="1"/>
          </p:cNvPicPr>
          <p:nvPr/>
        </p:nvPicPr>
        <p:blipFill rotWithShape="1">
          <a:blip r:embed="rId6"/>
          <a:srcRect t="5688"/>
          <a:stretch/>
        </p:blipFill>
        <p:spPr>
          <a:xfrm>
            <a:off x="8679503" y="5005754"/>
            <a:ext cx="3277416" cy="432528"/>
          </a:xfrm>
          <a:prstGeom prst="rect">
            <a:avLst/>
          </a:prstGeom>
        </p:spPr>
      </p:pic>
      <p:pic>
        <p:nvPicPr>
          <p:cNvPr id="23" name="图片 22">
            <a:extLst>
              <a:ext uri="{FF2B5EF4-FFF2-40B4-BE49-F238E27FC236}">
                <a16:creationId xmlns:a16="http://schemas.microsoft.com/office/drawing/2014/main" id="{3F67EAC2-8353-4156-8220-0C3C86F4A80A}"/>
              </a:ext>
            </a:extLst>
          </p:cNvPr>
          <p:cNvPicPr>
            <a:picLocks noChangeAspect="1"/>
          </p:cNvPicPr>
          <p:nvPr/>
        </p:nvPicPr>
        <p:blipFill>
          <a:blip r:embed="rId7"/>
          <a:stretch>
            <a:fillRect/>
          </a:stretch>
        </p:blipFill>
        <p:spPr>
          <a:xfrm>
            <a:off x="235081" y="997761"/>
            <a:ext cx="5616574" cy="5505110"/>
          </a:xfrm>
          <a:prstGeom prst="rect">
            <a:avLst/>
          </a:prstGeom>
        </p:spPr>
      </p:pic>
      <p:pic>
        <p:nvPicPr>
          <p:cNvPr id="8" name="图片 7">
            <a:extLst>
              <a:ext uri="{FF2B5EF4-FFF2-40B4-BE49-F238E27FC236}">
                <a16:creationId xmlns:a16="http://schemas.microsoft.com/office/drawing/2014/main" id="{DDF07396-9D00-49DF-81A7-3FF309B06D8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27655" y="1487728"/>
            <a:ext cx="5274310" cy="884555"/>
          </a:xfrm>
          <a:prstGeom prst="rect">
            <a:avLst/>
          </a:prstGeom>
          <a:noFill/>
          <a:ln>
            <a:noFill/>
          </a:ln>
        </p:spPr>
      </p:pic>
    </p:spTree>
    <p:extLst>
      <p:ext uri="{BB962C8B-B14F-4D97-AF65-F5344CB8AC3E}">
        <p14:creationId xmlns:p14="http://schemas.microsoft.com/office/powerpoint/2010/main" val="1015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2" name="图片 11">
            <a:extLst>
              <a:ext uri="{FF2B5EF4-FFF2-40B4-BE49-F238E27FC236}">
                <a16:creationId xmlns:a16="http://schemas.microsoft.com/office/drawing/2014/main" id="{3CCCB12E-10D5-434C-A54F-C4F79CA5539A}"/>
              </a:ext>
            </a:extLst>
          </p:cNvPr>
          <p:cNvPicPr>
            <a:picLocks noChangeAspect="1"/>
          </p:cNvPicPr>
          <p:nvPr/>
        </p:nvPicPr>
        <p:blipFill>
          <a:blip r:embed="rId3"/>
          <a:stretch>
            <a:fillRect/>
          </a:stretch>
        </p:blipFill>
        <p:spPr>
          <a:xfrm>
            <a:off x="218267" y="1047734"/>
            <a:ext cx="5677206" cy="5810266"/>
          </a:xfrm>
          <a:prstGeom prst="rect">
            <a:avLst/>
          </a:prstGeom>
        </p:spPr>
      </p:pic>
      <p:pic>
        <p:nvPicPr>
          <p:cNvPr id="13" name="图片 12">
            <a:extLst>
              <a:ext uri="{FF2B5EF4-FFF2-40B4-BE49-F238E27FC236}">
                <a16:creationId xmlns:a16="http://schemas.microsoft.com/office/drawing/2014/main" id="{01504E0B-97BD-4973-9868-2BA3719F0EE3}"/>
              </a:ext>
            </a:extLst>
          </p:cNvPr>
          <p:cNvPicPr>
            <a:picLocks noChangeAspect="1"/>
          </p:cNvPicPr>
          <p:nvPr/>
        </p:nvPicPr>
        <p:blipFill>
          <a:blip r:embed="rId4"/>
          <a:stretch>
            <a:fillRect/>
          </a:stretch>
        </p:blipFill>
        <p:spPr>
          <a:xfrm>
            <a:off x="6137809" y="1177803"/>
            <a:ext cx="1333500" cy="457200"/>
          </a:xfrm>
          <a:prstGeom prst="rect">
            <a:avLst/>
          </a:prstGeom>
        </p:spPr>
      </p:pic>
      <p:pic>
        <p:nvPicPr>
          <p:cNvPr id="14" name="图片 13">
            <a:extLst>
              <a:ext uri="{FF2B5EF4-FFF2-40B4-BE49-F238E27FC236}">
                <a16:creationId xmlns:a16="http://schemas.microsoft.com/office/drawing/2014/main" id="{02E1A9D3-DFF4-47FE-8893-5C312095C931}"/>
              </a:ext>
            </a:extLst>
          </p:cNvPr>
          <p:cNvPicPr>
            <a:picLocks noChangeAspect="1"/>
          </p:cNvPicPr>
          <p:nvPr/>
        </p:nvPicPr>
        <p:blipFill rotWithShape="1">
          <a:blip r:embed="rId5"/>
          <a:srcRect l="1" t="14236" r="900" b="1099"/>
          <a:stretch/>
        </p:blipFill>
        <p:spPr>
          <a:xfrm>
            <a:off x="7300910" y="1236384"/>
            <a:ext cx="3635375" cy="398610"/>
          </a:xfrm>
          <a:prstGeom prst="rect">
            <a:avLst/>
          </a:prstGeom>
        </p:spPr>
      </p:pic>
      <p:pic>
        <p:nvPicPr>
          <p:cNvPr id="17" name="图片 16">
            <a:extLst>
              <a:ext uri="{FF2B5EF4-FFF2-40B4-BE49-F238E27FC236}">
                <a16:creationId xmlns:a16="http://schemas.microsoft.com/office/drawing/2014/main" id="{D23A8296-F88E-4104-B7EB-CBB08611D31D}"/>
              </a:ext>
            </a:extLst>
          </p:cNvPr>
          <p:cNvPicPr>
            <a:picLocks noChangeAspect="1"/>
          </p:cNvPicPr>
          <p:nvPr/>
        </p:nvPicPr>
        <p:blipFill rotWithShape="1">
          <a:blip r:embed="rId6"/>
          <a:srcRect t="20205" b="12032"/>
          <a:stretch/>
        </p:blipFill>
        <p:spPr>
          <a:xfrm>
            <a:off x="6034723" y="1753634"/>
            <a:ext cx="4276767" cy="519539"/>
          </a:xfrm>
          <a:prstGeom prst="rect">
            <a:avLst/>
          </a:prstGeom>
        </p:spPr>
      </p:pic>
      <p:pic>
        <p:nvPicPr>
          <p:cNvPr id="18" name="图片 17">
            <a:extLst>
              <a:ext uri="{FF2B5EF4-FFF2-40B4-BE49-F238E27FC236}">
                <a16:creationId xmlns:a16="http://schemas.microsoft.com/office/drawing/2014/main" id="{7140F017-A4C0-4814-8787-B6504FAFB1B7}"/>
              </a:ext>
            </a:extLst>
          </p:cNvPr>
          <p:cNvPicPr>
            <a:picLocks noChangeAspect="1"/>
          </p:cNvPicPr>
          <p:nvPr/>
        </p:nvPicPr>
        <p:blipFill rotWithShape="1">
          <a:blip r:embed="rId7"/>
          <a:srcRect b="13083"/>
          <a:stretch/>
        </p:blipFill>
        <p:spPr>
          <a:xfrm>
            <a:off x="10450741" y="1845872"/>
            <a:ext cx="1522992" cy="359536"/>
          </a:xfrm>
          <a:prstGeom prst="rect">
            <a:avLst/>
          </a:prstGeom>
        </p:spPr>
      </p:pic>
      <p:pic>
        <p:nvPicPr>
          <p:cNvPr id="19" name="图片 18">
            <a:extLst>
              <a:ext uri="{FF2B5EF4-FFF2-40B4-BE49-F238E27FC236}">
                <a16:creationId xmlns:a16="http://schemas.microsoft.com/office/drawing/2014/main" id="{3CDCCE97-A8DB-475A-8C35-BB58D95C4E6A}"/>
              </a:ext>
            </a:extLst>
          </p:cNvPr>
          <p:cNvPicPr>
            <a:picLocks noChangeAspect="1"/>
          </p:cNvPicPr>
          <p:nvPr/>
        </p:nvPicPr>
        <p:blipFill rotWithShape="1">
          <a:blip r:embed="rId8"/>
          <a:srcRect l="2375" t="8467" r="1370" b="7226"/>
          <a:stretch/>
        </p:blipFill>
        <p:spPr>
          <a:xfrm>
            <a:off x="9089574" y="2324048"/>
            <a:ext cx="2951128" cy="296019"/>
          </a:xfrm>
          <a:prstGeom prst="rect">
            <a:avLst/>
          </a:prstGeom>
        </p:spPr>
      </p:pic>
      <p:pic>
        <p:nvPicPr>
          <p:cNvPr id="20" name="图片 19">
            <a:extLst>
              <a:ext uri="{FF2B5EF4-FFF2-40B4-BE49-F238E27FC236}">
                <a16:creationId xmlns:a16="http://schemas.microsoft.com/office/drawing/2014/main" id="{CD80E5CC-9590-4EC5-A954-AE41A76B74B5}"/>
              </a:ext>
            </a:extLst>
          </p:cNvPr>
          <p:cNvPicPr>
            <a:picLocks noChangeAspect="1"/>
          </p:cNvPicPr>
          <p:nvPr/>
        </p:nvPicPr>
        <p:blipFill rotWithShape="1">
          <a:blip r:embed="rId9"/>
          <a:srcRect t="15820"/>
          <a:stretch/>
        </p:blipFill>
        <p:spPr>
          <a:xfrm>
            <a:off x="5932514" y="2689894"/>
            <a:ext cx="4899487" cy="402847"/>
          </a:xfrm>
          <a:prstGeom prst="rect">
            <a:avLst/>
          </a:prstGeom>
        </p:spPr>
      </p:pic>
      <p:pic>
        <p:nvPicPr>
          <p:cNvPr id="21" name="图片 20">
            <a:extLst>
              <a:ext uri="{FF2B5EF4-FFF2-40B4-BE49-F238E27FC236}">
                <a16:creationId xmlns:a16="http://schemas.microsoft.com/office/drawing/2014/main" id="{89E278CF-96EA-48A4-B925-045626F2B29C}"/>
              </a:ext>
            </a:extLst>
          </p:cNvPr>
          <p:cNvPicPr>
            <a:picLocks noChangeAspect="1"/>
          </p:cNvPicPr>
          <p:nvPr/>
        </p:nvPicPr>
        <p:blipFill rotWithShape="1">
          <a:blip r:embed="rId10"/>
          <a:srcRect t="21035" r="953" b="16529"/>
          <a:stretch/>
        </p:blipFill>
        <p:spPr>
          <a:xfrm>
            <a:off x="5986658" y="3400792"/>
            <a:ext cx="5872435" cy="348090"/>
          </a:xfrm>
          <a:prstGeom prst="rect">
            <a:avLst/>
          </a:prstGeom>
        </p:spPr>
      </p:pic>
      <p:pic>
        <p:nvPicPr>
          <p:cNvPr id="22" name="图片 21">
            <a:extLst>
              <a:ext uri="{FF2B5EF4-FFF2-40B4-BE49-F238E27FC236}">
                <a16:creationId xmlns:a16="http://schemas.microsoft.com/office/drawing/2014/main" id="{EF42E1FA-2A7F-450B-B75B-566802993C5C}"/>
              </a:ext>
            </a:extLst>
          </p:cNvPr>
          <p:cNvPicPr>
            <a:picLocks noChangeAspect="1"/>
          </p:cNvPicPr>
          <p:nvPr/>
        </p:nvPicPr>
        <p:blipFill>
          <a:blip r:embed="rId11"/>
          <a:stretch>
            <a:fillRect/>
          </a:stretch>
        </p:blipFill>
        <p:spPr>
          <a:xfrm>
            <a:off x="5880301" y="4011846"/>
            <a:ext cx="4354232" cy="519539"/>
          </a:xfrm>
          <a:prstGeom prst="rect">
            <a:avLst/>
          </a:prstGeom>
        </p:spPr>
      </p:pic>
      <p:pic>
        <p:nvPicPr>
          <p:cNvPr id="23" name="图片 22">
            <a:extLst>
              <a:ext uri="{FF2B5EF4-FFF2-40B4-BE49-F238E27FC236}">
                <a16:creationId xmlns:a16="http://schemas.microsoft.com/office/drawing/2014/main" id="{FC121E9C-2450-4E8A-B87C-2C311B773894}"/>
              </a:ext>
            </a:extLst>
          </p:cNvPr>
          <p:cNvPicPr>
            <a:picLocks noChangeAspect="1"/>
          </p:cNvPicPr>
          <p:nvPr/>
        </p:nvPicPr>
        <p:blipFill rotWithShape="1">
          <a:blip r:embed="rId12"/>
          <a:srcRect b="5462"/>
          <a:stretch/>
        </p:blipFill>
        <p:spPr>
          <a:xfrm>
            <a:off x="10234533" y="4056933"/>
            <a:ext cx="1403506" cy="353824"/>
          </a:xfrm>
          <a:prstGeom prst="rect">
            <a:avLst/>
          </a:prstGeom>
        </p:spPr>
      </p:pic>
      <p:pic>
        <p:nvPicPr>
          <p:cNvPr id="25" name="图片 24">
            <a:extLst>
              <a:ext uri="{FF2B5EF4-FFF2-40B4-BE49-F238E27FC236}">
                <a16:creationId xmlns:a16="http://schemas.microsoft.com/office/drawing/2014/main" id="{D1BCE756-BE26-4EA3-8C13-84992E5659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95207" y="4455844"/>
            <a:ext cx="2282159" cy="353823"/>
          </a:xfrm>
          <a:prstGeom prst="rect">
            <a:avLst/>
          </a:prstGeom>
        </p:spPr>
      </p:pic>
      <p:pic>
        <p:nvPicPr>
          <p:cNvPr id="26" name="图片 25">
            <a:extLst>
              <a:ext uri="{FF2B5EF4-FFF2-40B4-BE49-F238E27FC236}">
                <a16:creationId xmlns:a16="http://schemas.microsoft.com/office/drawing/2014/main" id="{2258B1F5-F998-4A19-BE10-F4ABD2CB3F6B}"/>
              </a:ext>
            </a:extLst>
          </p:cNvPr>
          <p:cNvPicPr>
            <a:picLocks noChangeAspect="1"/>
          </p:cNvPicPr>
          <p:nvPr/>
        </p:nvPicPr>
        <p:blipFill rotWithShape="1">
          <a:blip r:embed="rId14"/>
          <a:srcRect t="14604" r="1388" b="11791"/>
          <a:stretch/>
        </p:blipFill>
        <p:spPr>
          <a:xfrm>
            <a:off x="6055465" y="4816458"/>
            <a:ext cx="4417057" cy="392899"/>
          </a:xfrm>
          <a:prstGeom prst="rect">
            <a:avLst/>
          </a:prstGeom>
        </p:spPr>
      </p:pic>
      <p:pic>
        <p:nvPicPr>
          <p:cNvPr id="15" name="图片 14">
            <a:extLst>
              <a:ext uri="{FF2B5EF4-FFF2-40B4-BE49-F238E27FC236}">
                <a16:creationId xmlns:a16="http://schemas.microsoft.com/office/drawing/2014/main" id="{4FC71E78-7645-4206-B1C5-6BCA8A09D220}"/>
              </a:ext>
            </a:extLst>
          </p:cNvPr>
          <p:cNvPicPr>
            <a:picLocks noChangeAspect="1"/>
          </p:cNvPicPr>
          <p:nvPr/>
        </p:nvPicPr>
        <p:blipFill rotWithShape="1">
          <a:blip r:embed="rId15"/>
          <a:srcRect t="6901" r="7357" b="9334"/>
          <a:stretch/>
        </p:blipFill>
        <p:spPr>
          <a:xfrm>
            <a:off x="5880301" y="5336939"/>
            <a:ext cx="3583487" cy="13760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5" name="图片 4">
            <a:extLst>
              <a:ext uri="{FF2B5EF4-FFF2-40B4-BE49-F238E27FC236}">
                <a16:creationId xmlns:a16="http://schemas.microsoft.com/office/drawing/2014/main" id="{E120E811-2AED-4865-9609-0B36FB2F1E3E}"/>
              </a:ext>
            </a:extLst>
          </p:cNvPr>
          <p:cNvPicPr>
            <a:picLocks noChangeAspect="1"/>
          </p:cNvPicPr>
          <p:nvPr/>
        </p:nvPicPr>
        <p:blipFill rotWithShape="1">
          <a:blip r:embed="rId3"/>
          <a:srcRect l="19524" t="27018" r="20409" b="42280"/>
          <a:stretch/>
        </p:blipFill>
        <p:spPr>
          <a:xfrm>
            <a:off x="63500" y="1685450"/>
            <a:ext cx="12128500" cy="3487100"/>
          </a:xfrm>
          <a:prstGeom prst="rect">
            <a:avLst/>
          </a:prstGeom>
        </p:spPr>
      </p:pic>
      <p:pic>
        <p:nvPicPr>
          <p:cNvPr id="7" name="图片 6">
            <a:extLst>
              <a:ext uri="{FF2B5EF4-FFF2-40B4-BE49-F238E27FC236}">
                <a16:creationId xmlns:a16="http://schemas.microsoft.com/office/drawing/2014/main" id="{3263BC54-6512-4A72-8F64-42FD857D40E8}"/>
              </a:ext>
            </a:extLst>
          </p:cNvPr>
          <p:cNvPicPr>
            <a:picLocks noChangeAspect="1"/>
          </p:cNvPicPr>
          <p:nvPr/>
        </p:nvPicPr>
        <p:blipFill rotWithShape="1">
          <a:blip r:embed="rId4"/>
          <a:srcRect l="19145" t="63158" r="19868" b="23026"/>
          <a:stretch/>
        </p:blipFill>
        <p:spPr>
          <a:xfrm>
            <a:off x="425956" y="5244037"/>
            <a:ext cx="11165813" cy="1422877"/>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3533</TotalTime>
  <Words>497</Words>
  <Application>Microsoft Office PowerPoint</Application>
  <PresentationFormat>宽屏</PresentationFormat>
  <Paragraphs>59</Paragraphs>
  <Slides>13</Slides>
  <Notes>13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Times New Roman Regular</vt:lpstr>
      <vt:lpstr>等线</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Introduction</vt:lpstr>
      <vt:lpstr>Introduction</vt:lpstr>
      <vt:lpstr>Approach</vt:lpstr>
      <vt:lpstr>Approach</vt:lpstr>
      <vt:lpstr>Approach</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窦 紫聪</cp:lastModifiedBy>
  <cp:revision>1437</cp:revision>
  <dcterms:created xsi:type="dcterms:W3CDTF">2021-09-26T06:57:09Z</dcterms:created>
  <dcterms:modified xsi:type="dcterms:W3CDTF">2021-10-24T07:20:21Z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2052-3.8.1.6116</vt:lpwstr>
  </property>
</Properties>
</file>